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0" r:id="rId6"/>
    <p:sldId id="261" r:id="rId7"/>
    <p:sldId id="262" r:id="rId8"/>
    <p:sldId id="265" r:id="rId9"/>
    <p:sldId id="26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2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05A7-7304-438D-86A3-C2356C03512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EBB6-0BB8-4229-8A51-8F6D1E80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07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05A7-7304-438D-86A3-C2356C03512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EBB6-0BB8-4229-8A51-8F6D1E80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9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05A7-7304-438D-86A3-C2356C03512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EBB6-0BB8-4229-8A51-8F6D1E80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1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05A7-7304-438D-86A3-C2356C03512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EBB6-0BB8-4229-8A51-8F6D1E80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778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05A7-7304-438D-86A3-C2356C03512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EBB6-0BB8-4229-8A51-8F6D1E80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19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05A7-7304-438D-86A3-C2356C03512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EBB6-0BB8-4229-8A51-8F6D1E80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1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05A7-7304-438D-86A3-C2356C03512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EBB6-0BB8-4229-8A51-8F6D1E80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5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05A7-7304-438D-86A3-C2356C03512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EBB6-0BB8-4229-8A51-8F6D1E80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0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05A7-7304-438D-86A3-C2356C03512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EBB6-0BB8-4229-8A51-8F6D1E80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1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05A7-7304-438D-86A3-C2356C03512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EBB6-0BB8-4229-8A51-8F6D1E80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7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05A7-7304-438D-86A3-C2356C03512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9EBB6-0BB8-4229-8A51-8F6D1E80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08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C05A7-7304-438D-86A3-C2356C035124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9EBB6-0BB8-4229-8A51-8F6D1E80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4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50288" y="2031954"/>
            <a:ext cx="60605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6000" b="1" dirty="0">
                <a:cs typeface="B Nazanin" panose="00000400000000000000" pitchFamily="2" charset="-78"/>
              </a:rPr>
              <a:t>سیاستگذاری برای توسعه بهره گیری از </a:t>
            </a:r>
          </a:p>
          <a:p>
            <a:pPr algn="r" rtl="1"/>
            <a:r>
              <a:rPr lang="fa-IR" sz="6000" b="1" dirty="0">
                <a:cs typeface="B Nazanin" panose="00000400000000000000" pitchFamily="2" charset="-78"/>
              </a:rPr>
              <a:t>انرژی باد</a:t>
            </a:r>
            <a:endParaRPr lang="en-US" sz="6000" b="1" dirty="0">
              <a:cs typeface="B Nazani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1080" y="2031954"/>
            <a:ext cx="2514600" cy="26774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287000" y="5293895"/>
            <a:ext cx="12346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2000" b="1" dirty="0">
                <a:cs typeface="B Nazanin" panose="00000400000000000000" pitchFamily="2" charset="-78"/>
              </a:rPr>
              <a:t>عباس ملکی</a:t>
            </a:r>
            <a:endParaRPr lang="en-US" sz="2000" b="1" dirty="0">
              <a:cs typeface="B Nazanin" panose="00000400000000000000" pitchFamily="2" charset="-78"/>
            </a:endParaRPr>
          </a:p>
          <a:p>
            <a:pPr algn="ctr"/>
            <a:endParaRPr lang="fa-IR" sz="2000" b="1" dirty="0">
              <a:cs typeface="B Nazanin" panose="00000400000000000000" pitchFamily="2" charset="-78"/>
            </a:endParaRPr>
          </a:p>
          <a:p>
            <a:pPr algn="ctr"/>
            <a:r>
              <a:rPr lang="fa-IR" sz="2000" b="1" dirty="0">
                <a:cs typeface="B Nazanin" panose="00000400000000000000" pitchFamily="2" charset="-78"/>
              </a:rPr>
              <a:t>30 تیر 95</a:t>
            </a:r>
            <a:endParaRPr lang="en-US" sz="2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5222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47147" y="3717758"/>
            <a:ext cx="48613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maleki@sharif.edu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823" y="1154781"/>
            <a:ext cx="2238375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586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505" y="1164442"/>
            <a:ext cx="8397661" cy="29088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3037" y="3897983"/>
            <a:ext cx="8162605" cy="28397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791326" y="456556"/>
            <a:ext cx="8346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000" b="1" dirty="0">
                <a:cs typeface="B Nazanin" panose="00000400000000000000" pitchFamily="2" charset="-78"/>
              </a:rPr>
              <a:t>روند افزایش ظرفیت انرژی های بادی در جهان</a:t>
            </a:r>
            <a:endParaRPr lang="en-US" sz="4000" b="1" dirty="0">
              <a:cs typeface="B Nazanin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36146" y="1684420"/>
            <a:ext cx="2773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b="1" dirty="0">
                <a:cs typeface="B Nazanin" panose="00000400000000000000" pitchFamily="2" charset="-78"/>
              </a:rPr>
              <a:t>ظرفیت نسب شده سالانه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9285" y="5078060"/>
            <a:ext cx="3308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800" b="1" dirty="0">
                <a:cs typeface="B Nazanin" panose="00000400000000000000" pitchFamily="2" charset="-78"/>
              </a:rPr>
              <a:t>ظرفیت نسب شده تجمعی</a:t>
            </a: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399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779" y="1220519"/>
            <a:ext cx="9589168" cy="54870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962527" y="512633"/>
            <a:ext cx="99588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000" b="1" dirty="0">
                <a:cs typeface="B Nazanin" panose="00000400000000000000" pitchFamily="2" charset="-78"/>
              </a:rPr>
              <a:t>مقایسه منطقه ای استفاده از انرژی باد از 2006 تا 2014</a:t>
            </a:r>
            <a:endParaRPr lang="en-US" sz="40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69839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7895" y="558800"/>
            <a:ext cx="81300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4000" b="1" dirty="0">
                <a:cs typeface="B Nazanin" panose="00000400000000000000" pitchFamily="2" charset="-78"/>
              </a:rPr>
              <a:t>مشکلات پیشِ روی توسعه نیرو گاه های بادی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91917" y="1701800"/>
            <a:ext cx="100463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lnSpc>
                <a:spcPct val="200000"/>
              </a:lnSpc>
              <a:buAutoNum type="arabicPeriod"/>
            </a:pPr>
            <a:r>
              <a:rPr lang="fa-IR" sz="2400" b="1" dirty="0">
                <a:cs typeface="B Nazanin" panose="00000400000000000000" pitchFamily="2" charset="-78"/>
              </a:rPr>
              <a:t>فاصله میان اجرای پایلوت و تجاری سازی بسیار زیاد است.</a:t>
            </a:r>
          </a:p>
          <a:p>
            <a:pPr marL="342900" indent="-342900" algn="r" rtl="1">
              <a:lnSpc>
                <a:spcPct val="200000"/>
              </a:lnSpc>
              <a:buAutoNum type="arabicPeriod"/>
            </a:pPr>
            <a:r>
              <a:rPr lang="fa-IR" sz="2400" b="1" dirty="0">
                <a:cs typeface="B Nazanin" panose="00000400000000000000" pitchFamily="2" charset="-78"/>
              </a:rPr>
              <a:t>دید روشنی از شرایط تجاری سازی وجود ندارد.</a:t>
            </a:r>
          </a:p>
          <a:p>
            <a:pPr marL="342900" indent="-342900" algn="r" rtl="1">
              <a:lnSpc>
                <a:spcPct val="200000"/>
              </a:lnSpc>
              <a:buAutoNum type="arabicPeriod"/>
            </a:pPr>
            <a:r>
              <a:rPr lang="fa-IR" sz="2400" b="1" dirty="0">
                <a:cs typeface="B Nazanin" panose="00000400000000000000" pitchFamily="2" charset="-78"/>
              </a:rPr>
              <a:t>نیاز به سرمایه گذاری زیادی دارد.</a:t>
            </a:r>
          </a:p>
          <a:p>
            <a:pPr marL="342900" indent="-342900" algn="r" rtl="1">
              <a:lnSpc>
                <a:spcPct val="200000"/>
              </a:lnSpc>
              <a:buAutoNum type="arabicPeriod"/>
            </a:pPr>
            <a:r>
              <a:rPr lang="fa-IR" sz="2400" b="1" dirty="0">
                <a:cs typeface="B Nazanin" panose="00000400000000000000" pitchFamily="2" charset="-78"/>
              </a:rPr>
              <a:t>به دلیل بازگشت سرمایه بلند مدت آن مورد علاقه عمومی سرمایه گذاران و بانک ها نیست.</a:t>
            </a:r>
          </a:p>
          <a:p>
            <a:pPr marL="342900" indent="-342900" algn="r" rtl="1">
              <a:lnSpc>
                <a:spcPct val="200000"/>
              </a:lnSpc>
              <a:buAutoNum type="arabicPeriod"/>
            </a:pPr>
            <a:r>
              <a:rPr lang="fa-IR" sz="2400" b="1" dirty="0">
                <a:cs typeface="B Nazanin" panose="00000400000000000000" pitchFamily="2" charset="-78"/>
              </a:rPr>
              <a:t>هزینه راه اندازی زیادی دارد و معمولا خارج از توان مالی </a:t>
            </a:r>
            <a:r>
              <a:rPr lang="en-US" sz="2400" b="1" dirty="0">
                <a:cs typeface="B Nazanin" panose="00000400000000000000" pitchFamily="2" charset="-78"/>
              </a:rPr>
              <a:t>Venture Capital</a:t>
            </a:r>
            <a:r>
              <a:rPr lang="fa-IR" sz="2400" b="1" dirty="0">
                <a:cs typeface="B Nazanin" panose="00000400000000000000" pitchFamily="2" charset="-78"/>
              </a:rPr>
              <a:t> ها است.</a:t>
            </a:r>
          </a:p>
          <a:p>
            <a:pPr marL="342900" indent="-342900" algn="r" rtl="1">
              <a:lnSpc>
                <a:spcPct val="200000"/>
              </a:lnSpc>
              <a:buAutoNum type="arabicPeriod"/>
            </a:pPr>
            <a:endParaRPr 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1898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8700" y="486611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600" b="1" dirty="0">
                <a:latin typeface="Arial" panose="020B0604020202020204" pitchFamily="34" charset="0"/>
                <a:cs typeface="B Nazanin" panose="00000400000000000000" pitchFamily="2" charset="-78"/>
              </a:rPr>
              <a:t>عوامل اثرگذار بر سیاستگذاری انرژی های تجدید پذیر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529" y="1132942"/>
            <a:ext cx="9741318" cy="55980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577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853" y="390358"/>
            <a:ext cx="10813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600" b="1" dirty="0">
                <a:latin typeface="Arial" panose="020B0604020202020204" pitchFamily="34" charset="0"/>
                <a:cs typeface="B Nazanin" panose="00000400000000000000" pitchFamily="2" charset="-78"/>
              </a:rPr>
              <a:t>نیروهای پیش‏ران در سیاستگذاری جهت توسعه تجدید پذیرها</a:t>
            </a:r>
            <a:endParaRPr lang="en-US" sz="3600" b="1" dirty="0"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404" y="1205131"/>
            <a:ext cx="8951496" cy="54730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961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053264" y="559182"/>
            <a:ext cx="608225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a-IR" altLang="en-US" sz="4000" b="1" dirty="0">
                <a:cs typeface="B Nazanin" panose="00000400000000000000" pitchFamily="2" charset="-78"/>
              </a:rPr>
              <a:t>سیاست گذاری اقتصادی</a:t>
            </a:r>
            <a:endParaRPr lang="en-US" altLang="en-US" sz="4000" b="1" dirty="0">
              <a:cs typeface="B Nazanin" panose="00000400000000000000" pitchFamily="2" charset="-78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873829" y="1502824"/>
            <a:ext cx="793931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r" rtl="1">
              <a:lnSpc>
                <a:spcPct val="200000"/>
              </a:lnSpc>
              <a:spcBef>
                <a:spcPct val="0"/>
              </a:spcBef>
              <a:buFont typeface="+mj-lt"/>
              <a:buAutoNum type="arabicPeriod"/>
            </a:pPr>
            <a:r>
              <a:rPr lang="fa-IR" altLang="en-US" sz="2400" b="1" dirty="0">
                <a:latin typeface="+mn-lt"/>
                <a:cs typeface="B Nazanin" panose="00000400000000000000" pitchFamily="2" charset="-78"/>
              </a:rPr>
              <a:t>انعقاد قراردادهای خرید تضمینی </a:t>
            </a:r>
          </a:p>
          <a:p>
            <a:pPr marL="342900" indent="-342900" algn="r" rtl="1">
              <a:lnSpc>
                <a:spcPct val="200000"/>
              </a:lnSpc>
              <a:spcBef>
                <a:spcPct val="0"/>
              </a:spcBef>
              <a:buFont typeface="+mj-lt"/>
              <a:buAutoNum type="arabicPeriod"/>
            </a:pPr>
            <a:r>
              <a:rPr lang="fa-IR" altLang="en-US" sz="2400" b="1" dirty="0">
                <a:latin typeface="+mn-lt"/>
                <a:cs typeface="B Nazanin" panose="00000400000000000000" pitchFamily="2" charset="-78"/>
              </a:rPr>
              <a:t>حذف یا کاهش هزینه های گمرکی واردات محصولات </a:t>
            </a:r>
          </a:p>
          <a:p>
            <a:pPr marL="342900" indent="-342900" algn="r" rtl="1">
              <a:lnSpc>
                <a:spcPct val="200000"/>
              </a:lnSpc>
              <a:spcBef>
                <a:spcPct val="0"/>
              </a:spcBef>
              <a:buFont typeface="+mj-lt"/>
              <a:buAutoNum type="arabicPeriod"/>
            </a:pPr>
            <a:r>
              <a:rPr lang="fa-IR" altLang="en-US" sz="2400" b="1" dirty="0">
                <a:latin typeface="+mn-lt"/>
                <a:cs typeface="B Nazanin" panose="00000400000000000000" pitchFamily="2" charset="-78"/>
              </a:rPr>
              <a:t>بازنگری در مالیات بر ارزش افزوده در حوزه انرژی تجدیدپذیر با توجه به دوره بازگشت سرمایه طولانی </a:t>
            </a:r>
          </a:p>
          <a:p>
            <a:pPr marL="342900" indent="-342900" algn="r" rtl="1">
              <a:lnSpc>
                <a:spcPct val="200000"/>
              </a:lnSpc>
              <a:spcBef>
                <a:spcPct val="0"/>
              </a:spcBef>
              <a:buFont typeface="+mj-lt"/>
              <a:buAutoNum type="arabicPeriod"/>
            </a:pPr>
            <a:r>
              <a:rPr lang="fa-IR" altLang="en-US" sz="2400" b="1" dirty="0">
                <a:latin typeface="+mn-lt"/>
                <a:cs typeface="B Nazanin" panose="00000400000000000000" pitchFamily="2" charset="-78"/>
              </a:rPr>
              <a:t>الزام صنایع انرژی‏بَر به خرید برق تجدیدپذیر</a:t>
            </a:r>
          </a:p>
          <a:p>
            <a:pPr marL="342900" indent="-342900" algn="r" rtl="1">
              <a:lnSpc>
                <a:spcPct val="200000"/>
              </a:lnSpc>
              <a:spcBef>
                <a:spcPct val="0"/>
              </a:spcBef>
              <a:buFont typeface="+mj-lt"/>
              <a:buAutoNum type="arabicPeriod"/>
            </a:pPr>
            <a:r>
              <a:rPr lang="fa-IR" altLang="en-US" sz="2400" b="1" dirty="0">
                <a:latin typeface="+mn-lt"/>
                <a:cs typeface="B Nazanin" panose="00000400000000000000" pitchFamily="2" charset="-78"/>
              </a:rPr>
              <a:t>واقعی سازی قیمت تولید برق</a:t>
            </a:r>
            <a:endParaRPr lang="en-US" altLang="en-US" sz="2400" b="1" dirty="0">
              <a:latin typeface="+mn-lt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5091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6039853" y="564475"/>
            <a:ext cx="509804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None/>
            </a:pPr>
            <a:r>
              <a:rPr lang="fa-IR" altLang="en-US" sz="4000" b="1" dirty="0">
                <a:cs typeface="B Nazanin" panose="00000400000000000000" pitchFamily="2" charset="-78"/>
              </a:rPr>
              <a:t>سیاست گذاری فناوری</a:t>
            </a:r>
            <a:endParaRPr lang="en-US" altLang="en-US" sz="4000" b="1" dirty="0"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51543" y="1421031"/>
            <a:ext cx="11538857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r" rtl="1">
              <a:lnSpc>
                <a:spcPct val="200000"/>
              </a:lnSpc>
              <a:spcBef>
                <a:spcPct val="0"/>
              </a:spcBef>
              <a:buFont typeface="+mj-lt"/>
              <a:buAutoNum type="arabicPeriod"/>
            </a:pPr>
            <a:r>
              <a:rPr lang="fa-IR" altLang="en-US" sz="2400" b="1" dirty="0">
                <a:cs typeface="B Nazanin" panose="00000400000000000000" pitchFamily="2" charset="-78"/>
              </a:rPr>
              <a:t>تمرکز بر فناوری‏های تولید برق، سیستمهای گرمایشی و سرمایشی، حمل و نقل از تجدیدپذیرها</a:t>
            </a:r>
          </a:p>
          <a:p>
            <a:pPr marL="457200" indent="-457200" algn="r" rtl="1">
              <a:lnSpc>
                <a:spcPct val="200000"/>
              </a:lnSpc>
              <a:spcBef>
                <a:spcPct val="0"/>
              </a:spcBef>
              <a:buFont typeface="+mj-lt"/>
              <a:buAutoNum type="arabicPeriod"/>
            </a:pPr>
            <a:r>
              <a:rPr lang="fa-IR" altLang="en-US" sz="2400" b="1" dirty="0">
                <a:cs typeface="B Nazanin" panose="00000400000000000000" pitchFamily="2" charset="-78"/>
              </a:rPr>
              <a:t>توسعه فناوری‏ها با توجه به بازار هدف و برنامه‏ریزی با توجه به ظرفیت کشور و نیاز روز جامعه</a:t>
            </a:r>
          </a:p>
          <a:p>
            <a:pPr marL="457200" indent="-457200" algn="r" rtl="1">
              <a:lnSpc>
                <a:spcPct val="200000"/>
              </a:lnSpc>
              <a:spcBef>
                <a:spcPct val="0"/>
              </a:spcBef>
              <a:buFont typeface="+mj-lt"/>
              <a:buAutoNum type="arabicPeriod"/>
            </a:pPr>
            <a:r>
              <a:rPr lang="fa-IR" altLang="en-US" sz="2400" b="1" dirty="0">
                <a:cs typeface="B Nazanin" panose="00000400000000000000" pitchFamily="2" charset="-78"/>
              </a:rPr>
              <a:t>به‏گزینی میان روند توسعه فناوری‏ها در جهان و در کشور و تعیین گلوگاه‏ها</a:t>
            </a:r>
          </a:p>
          <a:p>
            <a:pPr marL="457200" indent="-457200" algn="r" rtl="1">
              <a:lnSpc>
                <a:spcPct val="200000"/>
              </a:lnSpc>
              <a:spcBef>
                <a:spcPct val="0"/>
              </a:spcBef>
              <a:buFont typeface="+mj-lt"/>
              <a:buAutoNum type="arabicPeriod"/>
            </a:pPr>
            <a:r>
              <a:rPr lang="fa-IR" altLang="en-US" sz="2400" b="1" dirty="0">
                <a:cs typeface="B Nazanin" panose="00000400000000000000" pitchFamily="2" charset="-78"/>
              </a:rPr>
              <a:t>توسعه مراکز رشد فنی، تخصصی و پژوهشی در حوزه تجدیدپذیر و توسعه درس‏ها و رشته‏های مرتبط</a:t>
            </a:r>
          </a:p>
          <a:p>
            <a:pPr marL="457200" indent="-457200" algn="r" rtl="1">
              <a:lnSpc>
                <a:spcPct val="200000"/>
              </a:lnSpc>
              <a:spcBef>
                <a:spcPct val="0"/>
              </a:spcBef>
              <a:buFont typeface="+mj-lt"/>
              <a:buAutoNum type="arabicPeriod"/>
            </a:pPr>
            <a:r>
              <a:rPr lang="fa-IR" altLang="en-US" sz="2400" b="1" dirty="0">
                <a:cs typeface="B Nazanin" panose="00000400000000000000" pitchFamily="2" charset="-78"/>
              </a:rPr>
              <a:t>اولویت قراردادن فناوری‏های بادی و خورشیدی در پژوهش و بومی‏سازی</a:t>
            </a:r>
          </a:p>
          <a:p>
            <a:pPr marL="457200" indent="-457200" algn="r" rtl="1">
              <a:lnSpc>
                <a:spcPct val="200000"/>
              </a:lnSpc>
              <a:spcBef>
                <a:spcPct val="0"/>
              </a:spcBef>
              <a:buFont typeface="+mj-lt"/>
              <a:buAutoNum type="arabicPeriod"/>
            </a:pPr>
            <a:r>
              <a:rPr lang="fa-IR" altLang="en-US" sz="2400" b="1" dirty="0">
                <a:cs typeface="B Nazanin" panose="00000400000000000000" pitchFamily="2" charset="-78"/>
              </a:rPr>
              <a:t>تخصیص درصد معین و فزاینده‏ای از اعتبارات پژوهشی به توسعه فناوری‏ها</a:t>
            </a:r>
          </a:p>
          <a:p>
            <a:pPr marL="457200" indent="-457200" algn="r" rtl="1">
              <a:lnSpc>
                <a:spcPct val="200000"/>
              </a:lnSpc>
              <a:spcBef>
                <a:spcPct val="0"/>
              </a:spcBef>
              <a:buFont typeface="+mj-lt"/>
              <a:buAutoNum type="arabicPeriod"/>
            </a:pPr>
            <a:r>
              <a:rPr lang="fa-IR" altLang="en-US" sz="2400" b="1" dirty="0">
                <a:cs typeface="B Nazanin" panose="00000400000000000000" pitchFamily="2" charset="-78"/>
              </a:rPr>
              <a:t>افزایش همکاری میان صنعت و دانشگاه</a:t>
            </a:r>
          </a:p>
        </p:txBody>
      </p:sp>
    </p:spTree>
    <p:extLst>
      <p:ext uri="{BB962C8B-B14F-4D97-AF65-F5344CB8AC3E}">
        <p14:creationId xmlns:p14="http://schemas.microsoft.com/office/powerpoint/2010/main" val="60902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5787189" y="556419"/>
            <a:ext cx="533801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fa-IR" altLang="en-US" sz="4000" b="1" dirty="0">
                <a:cs typeface="B Nazanin" panose="00000400000000000000" pitchFamily="2" charset="-78"/>
              </a:rPr>
              <a:t>سیاست گذاری عمومی</a:t>
            </a:r>
            <a:endParaRPr lang="en-US" altLang="en-US" sz="4000" b="1" dirty="0">
              <a:cs typeface="B Nazanin" panose="00000400000000000000" pitchFamily="2" charset="-78"/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219200" y="1446211"/>
            <a:ext cx="104648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r" rtl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fa-IR" altLang="en-US" sz="2400" b="1" dirty="0">
                <a:cs typeface="B Nazanin" panose="00000400000000000000" pitchFamily="2" charset="-78"/>
              </a:rPr>
              <a:t>بهبود شرایط سرمایه‏گذاری خارجی و تسهیل روند و فرایند صدور مجوز و انعقاد قرارداد</a:t>
            </a:r>
          </a:p>
          <a:p>
            <a:pPr marL="457200" indent="-457200" algn="r" rtl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fa-IR" altLang="en-US" sz="2400" b="1" dirty="0">
                <a:cs typeface="B Nazanin" panose="00000400000000000000" pitchFamily="2" charset="-78"/>
              </a:rPr>
              <a:t>تقویت و بازنگری در سازمان‏ها و نهادهای مسئول در توسعه و دستیابی به اهداف انرژی تجدیدپذیر</a:t>
            </a:r>
          </a:p>
          <a:p>
            <a:pPr marL="457200" indent="-457200" algn="r" rtl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fa-IR" altLang="en-US" sz="2400" b="1" dirty="0">
                <a:cs typeface="B Nazanin" panose="00000400000000000000" pitchFamily="2" charset="-78"/>
              </a:rPr>
              <a:t>فرهنگ سازی عمومی، گسترش اندیشه نیاز به تجدیدپذیرها و عدم کفایت منابع فسیلی و ضرورت صیانت از منابع نفت و گاز برای نسل‏های آینده</a:t>
            </a:r>
          </a:p>
          <a:p>
            <a:pPr marL="457200" indent="-457200" algn="r" rtl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fa-IR" altLang="en-US" sz="2400" b="1" dirty="0">
                <a:cs typeface="B Nazanin" panose="00000400000000000000" pitchFamily="2" charset="-78"/>
              </a:rPr>
              <a:t>تدوین مشوق‏های توسعه خصوصی و خانگی تجدیدپذیرها و فرهنگ‏سازی مصرف بهینه انرژی و اصلاح الگوی مصرف</a:t>
            </a:r>
            <a:endParaRPr lang="en-US" altLang="en-US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90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375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 Nazanin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</dc:creator>
  <cp:lastModifiedBy>Abbas Agha</cp:lastModifiedBy>
  <cp:revision>10</cp:revision>
  <dcterms:created xsi:type="dcterms:W3CDTF">2016-07-19T03:47:37Z</dcterms:created>
  <dcterms:modified xsi:type="dcterms:W3CDTF">2016-07-20T01:53:42Z</dcterms:modified>
</cp:coreProperties>
</file>